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5" autoAdjust="0"/>
    <p:restoredTop sz="94660"/>
  </p:normalViewPr>
  <p:slideViewPr>
    <p:cSldViewPr snapToGrid="0">
      <p:cViewPr varScale="1">
        <p:scale>
          <a:sx n="91" d="100"/>
          <a:sy n="91" d="100"/>
        </p:scale>
        <p:origin x="912"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8" name="Group 17"/>
          <p:cNvGrpSpPr/>
          <p:nvPr/>
        </p:nvGrpSpPr>
        <p:grpSpPr>
          <a:xfrm>
            <a:off x="0" y="0"/>
            <a:ext cx="9144677" cy="6858000"/>
            <a:chOff x="0" y="0"/>
            <a:chExt cx="9144677" cy="6858000"/>
          </a:xfrm>
        </p:grpSpPr>
        <p:pic>
          <p:nvPicPr>
            <p:cNvPr id="8" name="Picture 7" descr="S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2" name="Picture 11"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0" y="3128434"/>
              <a:ext cx="1664208" cy="612648"/>
            </a:xfrm>
            <a:prstGeom prst="rect">
              <a:avLst/>
            </a:prstGeom>
          </p:spPr>
        </p:pic>
        <p:pic>
          <p:nvPicPr>
            <p:cNvPr id="13" name="Picture 12"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7480469" y="3128434"/>
              <a:ext cx="1664208" cy="612648"/>
            </a:xfrm>
            <a:prstGeom prst="rect">
              <a:avLst/>
            </a:prstGeom>
          </p:spPr>
        </p:pic>
      </p:grpSp>
      <p:sp>
        <p:nvSpPr>
          <p:cNvPr id="2" name="Title 1"/>
          <p:cNvSpPr>
            <a:spLocks noGrp="1"/>
          </p:cNvSpPr>
          <p:nvPr>
            <p:ph type="ctrTitle"/>
          </p:nvPr>
        </p:nvSpPr>
        <p:spPr>
          <a:xfrm>
            <a:off x="1921934" y="1811863"/>
            <a:ext cx="5308866" cy="1515533"/>
          </a:xfrm>
        </p:spPr>
        <p:txBody>
          <a:bodyPr anchor="b">
            <a:noAutofit/>
          </a:bodyPr>
          <a:lstStyle>
            <a:lvl1pPr algn="ct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921934" y="3598327"/>
            <a:ext cx="5308866" cy="1377651"/>
          </a:xfrm>
        </p:spPr>
        <p:txBody>
          <a:bodyPr anchor="t">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065417" y="5054602"/>
            <a:ext cx="673276" cy="279400"/>
          </a:xfrm>
        </p:spPr>
        <p:txBody>
          <a:bodyPr/>
          <a:lstStyle/>
          <a:p>
            <a:fld id="{B61BEF0D-F0BB-DE4B-95CE-6DB70DBA9567}" type="datetimeFigureOut">
              <a:rPr lang="en-US" smtClean="0"/>
              <a:pPr/>
              <a:t>7/20/2017</a:t>
            </a:fld>
            <a:endParaRPr lang="en-US" dirty="0"/>
          </a:p>
        </p:txBody>
      </p:sp>
      <p:sp>
        <p:nvSpPr>
          <p:cNvPr id="5" name="Footer Placeholder 4"/>
          <p:cNvSpPr>
            <a:spLocks noGrp="1"/>
          </p:cNvSpPr>
          <p:nvPr>
            <p:ph type="ftr" sz="quarter" idx="11"/>
          </p:nvPr>
        </p:nvSpPr>
        <p:spPr>
          <a:xfrm>
            <a:off x="1921934" y="5054602"/>
            <a:ext cx="4064860" cy="279400"/>
          </a:xfrm>
        </p:spPr>
        <p:txBody>
          <a:bodyPr/>
          <a:lstStyle/>
          <a:p>
            <a:endParaRPr lang="en-US" dirty="0"/>
          </a:p>
        </p:txBody>
      </p:sp>
      <p:sp>
        <p:nvSpPr>
          <p:cNvPr id="6" name="Slide Number Placeholder 5"/>
          <p:cNvSpPr>
            <a:spLocks noGrp="1"/>
          </p:cNvSpPr>
          <p:nvPr>
            <p:ph type="sldNum" sz="quarter" idx="12"/>
          </p:nvPr>
        </p:nvSpPr>
        <p:spPr>
          <a:xfrm>
            <a:off x="6817317" y="5054602"/>
            <a:ext cx="413483" cy="279400"/>
          </a:xfrm>
        </p:spPr>
        <p:txBody>
          <a:bodyPr/>
          <a:lstStyle/>
          <a:p>
            <a:fld id="{D57F1E4F-1CFF-5643-939E-217C01CDF565}" type="slidenum">
              <a:rPr lang="en-US" smtClean="0"/>
              <a:pPr/>
              <a:t>‹#›</a:t>
            </a:fld>
            <a:endParaRPr lang="en-US" dirty="0"/>
          </a:p>
        </p:txBody>
      </p:sp>
      <p:cxnSp>
        <p:nvCxnSpPr>
          <p:cNvPr id="15" name="Straight Connector 14"/>
          <p:cNvCxnSpPr/>
          <p:nvPr/>
        </p:nvCxnSpPr>
        <p:spPr>
          <a:xfrm>
            <a:off x="2019825" y="3471329"/>
            <a:ext cx="511308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859570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76866" y="5382153"/>
            <a:ext cx="6798734" cy="493712"/>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16069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906873"/>
            <a:ext cx="6798734" cy="309786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5" name="Straight Connector 14"/>
          <p:cNvCxnSpPr/>
          <p:nvPr/>
        </p:nvCxnSpPr>
        <p:spPr>
          <a:xfrm>
            <a:off x="1278465" y="4140199"/>
            <a:ext cx="660642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984769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34333" y="982132"/>
            <a:ext cx="6400250"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4" name="TextBox 13"/>
          <p:cNvSpPr txBox="1"/>
          <p:nvPr/>
        </p:nvSpPr>
        <p:spPr>
          <a:xfrm>
            <a:off x="849969" y="905362"/>
            <a:ext cx="457319" cy="584776"/>
          </a:xfrm>
          <a:prstGeom prst="rect">
            <a:avLst/>
          </a:prstGeom>
        </p:spPr>
        <p:txBody>
          <a:bodyPr vert="horz" lIns="91440" tIns="45720" rIns="91440" bIns="45720" rtlCol="0" anchor="ctr">
            <a:noAutofit/>
          </a:bodyPr>
          <a:lstStyle/>
          <a:p>
            <a:pPr lvl="0"/>
            <a:r>
              <a:rPr lang="en-US" sz="7200" dirty="0">
                <a:solidFill>
                  <a:schemeClr val="tx1"/>
                </a:solidFill>
                <a:effectLst/>
              </a:rPr>
              <a:t>“</a:t>
            </a:r>
          </a:p>
        </p:txBody>
      </p:sp>
      <p:sp>
        <p:nvSpPr>
          <p:cNvPr id="15" name="TextBox 14"/>
          <p:cNvSpPr txBox="1"/>
          <p:nvPr/>
        </p:nvSpPr>
        <p:spPr>
          <a:xfrm>
            <a:off x="7633503" y="2827870"/>
            <a:ext cx="457319" cy="584776"/>
          </a:xfrm>
          <a:prstGeom prst="rect">
            <a:avLst/>
          </a:prstGeom>
        </p:spPr>
        <p:txBody>
          <a:bodyPr vert="horz" lIns="91440" tIns="45720" rIns="91440" bIns="45720" rtlCol="0" anchor="ctr">
            <a:noAutofit/>
          </a:bodyPr>
          <a:lstStyle/>
          <a:p>
            <a:pPr lvl="0" algn="r"/>
            <a:r>
              <a:rPr lang="en-US" sz="7200" dirty="0">
                <a:solidFill>
                  <a:schemeClr val="tx1"/>
                </a:solidFill>
                <a:effectLst/>
              </a:rPr>
              <a:t>”</a:t>
            </a:r>
          </a:p>
        </p:txBody>
      </p:sp>
      <p:cxnSp>
        <p:nvCxnSpPr>
          <p:cNvPr id="19" name="Straight Connector 18"/>
          <p:cNvCxnSpPr/>
          <p:nvPr/>
        </p:nvCxnSpPr>
        <p:spPr>
          <a:xfrm>
            <a:off x="1278466" y="4140199"/>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2351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76868" y="4777381"/>
            <a:ext cx="6798730"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381152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09416" y="982132"/>
            <a:ext cx="632516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8"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176865" y="4529667"/>
            <a:ext cx="6798736" cy="13462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2" name="TextBox 11"/>
          <p:cNvSpPr txBox="1"/>
          <p:nvPr/>
        </p:nvSpPr>
        <p:spPr>
          <a:xfrm>
            <a:off x="878060" y="896895"/>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7649796" y="2607728"/>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278466" y="342900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3096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76865" y="982131"/>
            <a:ext cx="6798734" cy="2294467"/>
          </a:xfrm>
        </p:spPr>
        <p:txBody>
          <a:bodyPr vert="horz" lIns="91440" tIns="45720" rIns="91440" bIns="45720" rtlCol="0" anchor="ctr">
            <a:normAutofit/>
          </a:bodyPr>
          <a:lstStyle>
            <a:lvl1pPr>
              <a:defRPr lang="en-US" sz="3200" b="0" dirty="0"/>
            </a:lvl1pPr>
          </a:lstStyle>
          <a:p>
            <a:pPr marL="0" lvl="0"/>
            <a:r>
              <a:rPr lang="en-US" smtClean="0"/>
              <a:t>Click to edit Master title style</a:t>
            </a:r>
            <a:endParaRPr lang="en-US" dirty="0"/>
          </a:p>
        </p:txBody>
      </p:sp>
      <p:sp>
        <p:nvSpPr>
          <p:cNvPr id="14"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176866" y="4470400"/>
            <a:ext cx="6798734" cy="1405467"/>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5" name="Straight Connector 14"/>
          <p:cNvCxnSpPr/>
          <p:nvPr/>
        </p:nvCxnSpPr>
        <p:spPr>
          <a:xfrm>
            <a:off x="1278469" y="3429000"/>
            <a:ext cx="6606421"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168950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4" name="Straight Connector 13"/>
          <p:cNvCxnSpPr/>
          <p:nvPr/>
        </p:nvCxnSpPr>
        <p:spPr>
          <a:xfrm>
            <a:off x="1278466" y="2354670"/>
            <a:ext cx="660642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92722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56667" y="906873"/>
            <a:ext cx="1618930" cy="496899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4" name="Straight Connector 13"/>
          <p:cNvCxnSpPr/>
          <p:nvPr/>
        </p:nvCxnSpPr>
        <p:spPr>
          <a:xfrm>
            <a:off x="6245512" y="906873"/>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976604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smtClean="0"/>
              <a:t>7/20/2017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smtClean="0"/>
              <a:t>‹#›</a:t>
            </a:fld>
            <a:endParaRPr lang="en-US" dirty="0"/>
          </a:p>
        </p:txBody>
      </p:sp>
    </p:spTree>
    <p:extLst>
      <p:ext uri="{BB962C8B-B14F-4D97-AF65-F5344CB8AC3E}">
        <p14:creationId xmlns:p14="http://schemas.microsoft.com/office/powerpoint/2010/main" val="11116445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78465" y="1641413"/>
            <a:ext cx="6595534" cy="1822514"/>
          </a:xfrm>
        </p:spPr>
        <p:txBody>
          <a:bodyPr anchor="b">
            <a:normAutofit/>
          </a:bodyPr>
          <a:lstStyle>
            <a:lvl1pPr algn="ct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78465" y="3734859"/>
            <a:ext cx="6595534" cy="1090015"/>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31" name="Straight Connector 30"/>
          <p:cNvCxnSpPr/>
          <p:nvPr/>
        </p:nvCxnSpPr>
        <p:spPr>
          <a:xfrm>
            <a:off x="1278466" y="3599392"/>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242419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130386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76866" y="2487168"/>
            <a:ext cx="3337560" cy="344728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5152" y="2487168"/>
            <a:ext cx="3337560" cy="344728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smtClean="0"/>
              <a:t>7/20/2017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smtClean="0"/>
              <a:t>‹#›</a:t>
            </a:fld>
            <a:endParaRPr lang="en-US" dirty="0"/>
          </a:p>
        </p:txBody>
      </p:sp>
    </p:spTree>
    <p:extLst>
      <p:ext uri="{BB962C8B-B14F-4D97-AF65-F5344CB8AC3E}">
        <p14:creationId xmlns:p14="http://schemas.microsoft.com/office/powerpoint/2010/main" val="33282039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76868" y="3243263"/>
            <a:ext cx="3337560" cy="2706624"/>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41832" y="3243263"/>
            <a:ext cx="3337560" cy="2706624"/>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41" name="Straight Connector 40"/>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129396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76865" y="915337"/>
            <a:ext cx="6798735" cy="1303867"/>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4" name="Straight Connector 13"/>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725551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88840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76865" y="3031065"/>
            <a:ext cx="2536798"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6" name="Straight Connector 15"/>
          <p:cNvCxnSpPr/>
          <p:nvPr/>
        </p:nvCxnSpPr>
        <p:spPr>
          <a:xfrm>
            <a:off x="1278466" y="2912533"/>
            <a:ext cx="233359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285420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5183069"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76865" y="3255432"/>
            <a:ext cx="3632201" cy="182880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261530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9152467" cy="6858000"/>
            <a:chOff x="0" y="0"/>
            <a:chExt cx="9152467" cy="6858000"/>
          </a:xfrm>
        </p:grpSpPr>
        <p:pic>
          <p:nvPicPr>
            <p:cNvPr id="8" name="Picture 7" descr="S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0" y="3128434"/>
              <a:ext cx="68580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8466667" y="3128434"/>
              <a:ext cx="685800" cy="606425"/>
            </a:xfrm>
            <a:prstGeom prst="rect">
              <a:avLst/>
            </a:prstGeom>
          </p:spPr>
        </p:pic>
      </p:grpSp>
      <p:sp>
        <p:nvSpPr>
          <p:cNvPr id="2" name="Title Placeholder 1"/>
          <p:cNvSpPr>
            <a:spLocks noGrp="1"/>
          </p:cNvSpPr>
          <p:nvPr>
            <p:ph type="title"/>
          </p:nvPr>
        </p:nvSpPr>
        <p:spPr>
          <a:xfrm>
            <a:off x="1176866" y="915337"/>
            <a:ext cx="6798734"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76865" y="2490135"/>
            <a:ext cx="6798736" cy="3444997"/>
          </a:xfrm>
          <a:prstGeom prst="rect">
            <a:avLst/>
          </a:prstGeom>
        </p:spPr>
        <p:txBody>
          <a:bodyPr vert="horz" lIns="91440" tIns="45720" rIns="91440" bIns="45720" rtlCol="0"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356670" y="5960533"/>
            <a:ext cx="1148283"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smtClean="0"/>
              <a:pPr/>
              <a:t>7/20/2017</a:t>
            </a:fld>
            <a:endParaRPr lang="en-US" dirty="0"/>
          </a:p>
        </p:txBody>
      </p:sp>
      <p:sp>
        <p:nvSpPr>
          <p:cNvPr id="5" name="Footer Placeholder 4"/>
          <p:cNvSpPr>
            <a:spLocks noGrp="1"/>
          </p:cNvSpPr>
          <p:nvPr>
            <p:ph type="ftr" sz="quarter" idx="3"/>
          </p:nvPr>
        </p:nvSpPr>
        <p:spPr>
          <a:xfrm>
            <a:off x="1176865" y="5960533"/>
            <a:ext cx="5104667"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7580091" y="5960533"/>
            <a:ext cx="39551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94557132"/>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 id="2147483684" r:id="rId14"/>
    <p:sldLayoutId id="2147483685" r:id="rId15"/>
    <p:sldLayoutId id="2147483686" r:id="rId16"/>
    <p:sldLayoutId id="2147483687" r:id="rId17"/>
  </p:sldLayoutIdLst>
  <p:txStyles>
    <p:titleStyle>
      <a:lvl1pPr algn="ctr" defTabSz="457200" rtl="0"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Module 4</a:t>
            </a:r>
            <a:endParaRPr lang="en-US" dirty="0"/>
          </a:p>
        </p:txBody>
      </p:sp>
      <p:sp>
        <p:nvSpPr>
          <p:cNvPr id="3" name="Subtitle 2"/>
          <p:cNvSpPr>
            <a:spLocks noGrp="1"/>
          </p:cNvSpPr>
          <p:nvPr>
            <p:ph type="subTitle" idx="1"/>
          </p:nvPr>
        </p:nvSpPr>
        <p:spPr/>
        <p:txBody>
          <a:bodyPr/>
          <a:lstStyle/>
          <a:p>
            <a:r>
              <a:rPr lang="en-US" dirty="0" smtClean="0"/>
              <a:t>Intellectual Property</a:t>
            </a:r>
            <a:endParaRPr lang="en-US" dirty="0"/>
          </a:p>
        </p:txBody>
      </p:sp>
    </p:spTree>
    <p:extLst>
      <p:ext uri="{BB962C8B-B14F-4D97-AF65-F5344CB8AC3E}">
        <p14:creationId xmlns:p14="http://schemas.microsoft.com/office/powerpoint/2010/main" val="34773512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Cases tried for Fair Use</a:t>
            </a:r>
            <a:endParaRPr lang="en-US" dirty="0"/>
          </a:p>
        </p:txBody>
      </p:sp>
      <p:sp>
        <p:nvSpPr>
          <p:cNvPr id="3" name="Content Placeholder 2"/>
          <p:cNvSpPr>
            <a:spLocks noGrp="1"/>
          </p:cNvSpPr>
          <p:nvPr>
            <p:ph idx="1"/>
          </p:nvPr>
        </p:nvSpPr>
        <p:spPr/>
        <p:txBody>
          <a:bodyPr/>
          <a:lstStyle/>
          <a:p>
            <a:pPr fontAlgn="auto">
              <a:lnSpc>
                <a:spcPct val="80000"/>
              </a:lnSpc>
              <a:spcAft>
                <a:spcPts val="0"/>
              </a:spcAft>
              <a:defRPr/>
            </a:pPr>
            <a:r>
              <a:rPr lang="en-US" sz="2800" dirty="0"/>
              <a:t>Sony v. Universal City Studios (1984)</a:t>
            </a:r>
          </a:p>
          <a:p>
            <a:pPr lvl="1" fontAlgn="auto">
              <a:lnSpc>
                <a:spcPct val="80000"/>
              </a:lnSpc>
              <a:spcAft>
                <a:spcPts val="0"/>
              </a:spcAft>
              <a:defRPr/>
            </a:pPr>
            <a:r>
              <a:rPr lang="en-US" sz="2400" dirty="0"/>
              <a:t>Supreme Court decided that the makers of a device with legitimate uses should not be penalized because some people may use it to infringe on copyright</a:t>
            </a:r>
          </a:p>
          <a:p>
            <a:pPr lvl="1" fontAlgn="auto">
              <a:lnSpc>
                <a:spcPct val="80000"/>
              </a:lnSpc>
              <a:spcAft>
                <a:spcPts val="0"/>
              </a:spcAft>
              <a:defRPr/>
            </a:pPr>
            <a:r>
              <a:rPr lang="en-US" sz="2400" dirty="0"/>
              <a:t>Supreme Court decided copying movies for later viewing was fair use</a:t>
            </a:r>
          </a:p>
          <a:p>
            <a:endParaRPr lang="en-US" dirty="0"/>
          </a:p>
        </p:txBody>
      </p:sp>
    </p:spTree>
    <p:extLst>
      <p:ext uri="{BB962C8B-B14F-4D97-AF65-F5344CB8AC3E}">
        <p14:creationId xmlns:p14="http://schemas.microsoft.com/office/powerpoint/2010/main" val="16357979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Gaming &amp; Fair Use</a:t>
            </a:r>
            <a:endParaRPr lang="en-US" dirty="0"/>
          </a:p>
        </p:txBody>
      </p:sp>
      <p:sp>
        <p:nvSpPr>
          <p:cNvPr id="3" name="Content Placeholder 2"/>
          <p:cNvSpPr>
            <a:spLocks noGrp="1"/>
          </p:cNvSpPr>
          <p:nvPr>
            <p:ph idx="1"/>
          </p:nvPr>
        </p:nvSpPr>
        <p:spPr/>
        <p:txBody>
          <a:bodyPr/>
          <a:lstStyle/>
          <a:p>
            <a:pPr lvl="1" fontAlgn="auto">
              <a:lnSpc>
                <a:spcPct val="80000"/>
              </a:lnSpc>
              <a:spcAft>
                <a:spcPts val="0"/>
              </a:spcAft>
              <a:defRPr/>
            </a:pPr>
            <a:r>
              <a:rPr lang="en-US" sz="2400" dirty="0"/>
              <a:t>Sega Enterprises Ltd. v. Accolade Inc. (1992)</a:t>
            </a:r>
          </a:p>
          <a:p>
            <a:pPr lvl="1" fontAlgn="auto">
              <a:lnSpc>
                <a:spcPct val="80000"/>
              </a:lnSpc>
              <a:spcAft>
                <a:spcPts val="0"/>
              </a:spcAft>
              <a:defRPr/>
            </a:pPr>
            <a:r>
              <a:rPr lang="en-US" sz="2400" dirty="0"/>
              <a:t>Atari Games v. Nintendo (1992)</a:t>
            </a:r>
          </a:p>
          <a:p>
            <a:pPr lvl="1" fontAlgn="auto">
              <a:lnSpc>
                <a:spcPct val="80000"/>
              </a:lnSpc>
              <a:spcAft>
                <a:spcPts val="0"/>
              </a:spcAft>
              <a:defRPr/>
            </a:pPr>
            <a:r>
              <a:rPr lang="en-US" sz="2400" dirty="0"/>
              <a:t>Sony Computer Entertainment, Inc. v. Connectix Corporation (2000)</a:t>
            </a:r>
          </a:p>
          <a:p>
            <a:pPr lvl="1" fontAlgn="auto">
              <a:lnSpc>
                <a:spcPct val="80000"/>
              </a:lnSpc>
              <a:spcAft>
                <a:spcPts val="0"/>
              </a:spcAft>
              <a:defRPr/>
            </a:pPr>
            <a:r>
              <a:rPr lang="en-US" sz="2400" dirty="0"/>
              <a:t>Courts ruled that reverse engineering does not violate copyright if the intention is to make new creative works (video games), not copy the original work (the game systems)</a:t>
            </a:r>
          </a:p>
          <a:p>
            <a:endParaRPr lang="en-US" dirty="0"/>
          </a:p>
        </p:txBody>
      </p:sp>
    </p:spTree>
    <p:extLst>
      <p:ext uri="{BB962C8B-B14F-4D97-AF65-F5344CB8AC3E}">
        <p14:creationId xmlns:p14="http://schemas.microsoft.com/office/powerpoint/2010/main" val="7688898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Music &amp; Copyright</a:t>
            </a:r>
            <a:endParaRPr lang="en-US" dirty="0"/>
          </a:p>
        </p:txBody>
      </p:sp>
      <p:sp>
        <p:nvSpPr>
          <p:cNvPr id="3" name="Content Placeholder 2"/>
          <p:cNvSpPr>
            <a:spLocks noGrp="1"/>
          </p:cNvSpPr>
          <p:nvPr>
            <p:ph idx="1"/>
          </p:nvPr>
        </p:nvSpPr>
        <p:spPr/>
        <p:txBody>
          <a:bodyPr/>
          <a:lstStyle/>
          <a:p>
            <a:pPr fontAlgn="auto">
              <a:lnSpc>
                <a:spcPct val="90000"/>
              </a:lnSpc>
              <a:spcAft>
                <a:spcPts val="0"/>
              </a:spcAft>
              <a:defRPr/>
            </a:pPr>
            <a:r>
              <a:rPr lang="en-US" sz="2800" dirty="0"/>
              <a:t>Sharing music: the Napster case</a:t>
            </a:r>
          </a:p>
          <a:p>
            <a:pPr lvl="1" fontAlgn="auto">
              <a:lnSpc>
                <a:spcPct val="90000"/>
              </a:lnSpc>
              <a:spcAft>
                <a:spcPts val="0"/>
              </a:spcAft>
              <a:defRPr/>
            </a:pPr>
            <a:r>
              <a:rPr lang="en-US" sz="2400" dirty="0"/>
              <a:t>Napster's arguments for fair use</a:t>
            </a:r>
          </a:p>
          <a:p>
            <a:pPr lvl="2" fontAlgn="auto">
              <a:lnSpc>
                <a:spcPct val="90000"/>
              </a:lnSpc>
              <a:spcAft>
                <a:spcPts val="0"/>
              </a:spcAft>
              <a:defRPr/>
            </a:pPr>
            <a:r>
              <a:rPr lang="en-US" dirty="0"/>
              <a:t>The Sony decision allowed for entertainment use to be considered fair use</a:t>
            </a:r>
          </a:p>
          <a:p>
            <a:pPr lvl="2" fontAlgn="auto">
              <a:lnSpc>
                <a:spcPct val="90000"/>
              </a:lnSpc>
              <a:spcAft>
                <a:spcPts val="0"/>
              </a:spcAft>
              <a:defRPr/>
            </a:pPr>
            <a:r>
              <a:rPr lang="en-US" dirty="0"/>
              <a:t>Did not hurt industry sales because users sampled the music on Napster and bought the CD if they liked it</a:t>
            </a:r>
          </a:p>
          <a:p>
            <a:endParaRPr lang="en-US" dirty="0"/>
          </a:p>
        </p:txBody>
      </p:sp>
    </p:spTree>
    <p:extLst>
      <p:ext uri="{BB962C8B-B14F-4D97-AF65-F5344CB8AC3E}">
        <p14:creationId xmlns:p14="http://schemas.microsoft.com/office/powerpoint/2010/main" val="12428412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File Sharing &amp; Fair Use</a:t>
            </a:r>
            <a:endParaRPr lang="en-US" dirty="0"/>
          </a:p>
        </p:txBody>
      </p:sp>
      <p:sp>
        <p:nvSpPr>
          <p:cNvPr id="3" name="Content Placeholder 2"/>
          <p:cNvSpPr>
            <a:spLocks noGrp="1"/>
          </p:cNvSpPr>
          <p:nvPr>
            <p:ph idx="1"/>
          </p:nvPr>
        </p:nvSpPr>
        <p:spPr/>
        <p:txBody>
          <a:bodyPr>
            <a:normAutofit lnSpcReduction="10000"/>
          </a:bodyPr>
          <a:lstStyle/>
          <a:p>
            <a:pPr fontAlgn="auto">
              <a:lnSpc>
                <a:spcPct val="80000"/>
              </a:lnSpc>
              <a:spcAft>
                <a:spcPts val="0"/>
              </a:spcAft>
              <a:defRPr/>
            </a:pPr>
            <a:r>
              <a:rPr lang="en-US" sz="2800" dirty="0"/>
              <a:t>File sharing: MGM v. </a:t>
            </a:r>
            <a:r>
              <a:rPr lang="en-US" sz="2800" dirty="0" err="1"/>
              <a:t>Grokster</a:t>
            </a:r>
            <a:endParaRPr lang="en-US" sz="2800" dirty="0"/>
          </a:p>
          <a:p>
            <a:pPr lvl="1" fontAlgn="auto">
              <a:lnSpc>
                <a:spcPct val="80000"/>
              </a:lnSpc>
              <a:spcAft>
                <a:spcPts val="0"/>
              </a:spcAft>
              <a:defRPr/>
            </a:pPr>
            <a:r>
              <a:rPr lang="en-US" sz="2400" dirty="0" err="1"/>
              <a:t>Grokster</a:t>
            </a:r>
            <a:r>
              <a:rPr lang="en-US" sz="2400" dirty="0"/>
              <a:t>, Gnutella, Morpheus, </a:t>
            </a:r>
            <a:r>
              <a:rPr lang="en-US" sz="2400" dirty="0" err="1"/>
              <a:t>Kazaa</a:t>
            </a:r>
            <a:r>
              <a:rPr lang="en-US" sz="2400" dirty="0"/>
              <a:t>, and others provided peer-to-peer (P2P) file sharing services</a:t>
            </a:r>
          </a:p>
          <a:p>
            <a:pPr lvl="2" fontAlgn="auto">
              <a:lnSpc>
                <a:spcPct val="80000"/>
              </a:lnSpc>
              <a:spcAft>
                <a:spcPts val="0"/>
              </a:spcAft>
              <a:defRPr/>
            </a:pPr>
            <a:r>
              <a:rPr lang="en-US" dirty="0"/>
              <a:t>The companies did not provide a central service or lists of songs</a:t>
            </a:r>
          </a:p>
          <a:p>
            <a:pPr lvl="2" fontAlgn="auto">
              <a:lnSpc>
                <a:spcPct val="80000"/>
              </a:lnSpc>
              <a:spcAft>
                <a:spcPts val="0"/>
              </a:spcAft>
              <a:defRPr/>
            </a:pPr>
            <a:r>
              <a:rPr lang="en-US" dirty="0"/>
              <a:t>P2P file transfer programs have legitimate uses</a:t>
            </a:r>
          </a:p>
          <a:p>
            <a:pPr lvl="1" fontAlgn="auto">
              <a:lnSpc>
                <a:spcPct val="80000"/>
              </a:lnSpc>
              <a:spcAft>
                <a:spcPts val="0"/>
              </a:spcAft>
              <a:defRPr/>
            </a:pPr>
            <a:r>
              <a:rPr lang="en-US" sz="2400" dirty="0"/>
              <a:t>Lower Courts ruled that P2P does have legitimate uses</a:t>
            </a:r>
          </a:p>
          <a:p>
            <a:pPr lvl="1" fontAlgn="auto">
              <a:lnSpc>
                <a:spcPct val="80000"/>
              </a:lnSpc>
              <a:spcAft>
                <a:spcPts val="0"/>
              </a:spcAft>
              <a:defRPr/>
            </a:pPr>
            <a:r>
              <a:rPr lang="en-US" sz="2400" dirty="0"/>
              <a:t>Supreme Court ruled that intellectual property owners could sue the companies for encouraging copyright infringement</a:t>
            </a:r>
          </a:p>
          <a:p>
            <a:endParaRPr lang="en-US" dirty="0"/>
          </a:p>
        </p:txBody>
      </p:sp>
    </p:spTree>
    <p:extLst>
      <p:ext uri="{BB962C8B-B14F-4D97-AF65-F5344CB8AC3E}">
        <p14:creationId xmlns:p14="http://schemas.microsoft.com/office/powerpoint/2010/main" val="6700071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DRM – Digital Rights Management</a:t>
            </a:r>
            <a:endParaRPr lang="en-US" dirty="0"/>
          </a:p>
        </p:txBody>
      </p:sp>
      <p:sp>
        <p:nvSpPr>
          <p:cNvPr id="3" name="Content Placeholder 2"/>
          <p:cNvSpPr>
            <a:spLocks noGrp="1"/>
          </p:cNvSpPr>
          <p:nvPr>
            <p:ph idx="1"/>
          </p:nvPr>
        </p:nvSpPr>
        <p:spPr/>
        <p:txBody>
          <a:bodyPr/>
          <a:lstStyle/>
          <a:p>
            <a:pPr fontAlgn="auto">
              <a:lnSpc>
                <a:spcPct val="90000"/>
              </a:lnSpc>
              <a:spcAft>
                <a:spcPts val="0"/>
              </a:spcAft>
              <a:defRPr/>
            </a:pPr>
            <a:r>
              <a:rPr lang="en-US" dirty="0"/>
              <a:t>Collection of techniques that control uses of intellectual property in digital formats</a:t>
            </a:r>
          </a:p>
          <a:p>
            <a:pPr fontAlgn="auto">
              <a:lnSpc>
                <a:spcPct val="90000"/>
              </a:lnSpc>
              <a:spcAft>
                <a:spcPts val="0"/>
              </a:spcAft>
              <a:defRPr/>
            </a:pPr>
            <a:r>
              <a:rPr lang="en-US" dirty="0"/>
              <a:t>Includes hardware and software schemes using encryption</a:t>
            </a:r>
          </a:p>
          <a:p>
            <a:pPr fontAlgn="auto">
              <a:lnSpc>
                <a:spcPct val="90000"/>
              </a:lnSpc>
              <a:spcAft>
                <a:spcPts val="0"/>
              </a:spcAft>
              <a:defRPr/>
            </a:pPr>
            <a:r>
              <a:rPr lang="en-US" dirty="0"/>
              <a:t>The producer of a file has flexibility to specify what a user may do with it</a:t>
            </a:r>
          </a:p>
          <a:p>
            <a:pPr fontAlgn="auto">
              <a:lnSpc>
                <a:spcPct val="90000"/>
              </a:lnSpc>
              <a:spcAft>
                <a:spcPts val="0"/>
              </a:spcAft>
              <a:defRPr/>
            </a:pPr>
            <a:r>
              <a:rPr lang="en-US" dirty="0"/>
              <a:t>Apple, Microsoft and Sony all use different schemes of DRM</a:t>
            </a:r>
          </a:p>
          <a:p>
            <a:endParaRPr lang="en-US" dirty="0"/>
          </a:p>
        </p:txBody>
      </p:sp>
    </p:spTree>
    <p:extLst>
      <p:ext uri="{BB962C8B-B14F-4D97-AF65-F5344CB8AC3E}">
        <p14:creationId xmlns:p14="http://schemas.microsoft.com/office/powerpoint/2010/main" val="28000055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Searching</a:t>
            </a:r>
            <a:endParaRPr lang="en-US" dirty="0"/>
          </a:p>
        </p:txBody>
      </p:sp>
      <p:sp>
        <p:nvSpPr>
          <p:cNvPr id="3" name="Content Placeholder 2"/>
          <p:cNvSpPr>
            <a:spLocks noGrp="1"/>
          </p:cNvSpPr>
          <p:nvPr>
            <p:ph idx="1"/>
          </p:nvPr>
        </p:nvSpPr>
        <p:spPr/>
        <p:txBody>
          <a:bodyPr/>
          <a:lstStyle/>
          <a:p>
            <a:pPr marL="0" indent="0" fontAlgn="auto">
              <a:lnSpc>
                <a:spcPct val="90000"/>
              </a:lnSpc>
              <a:spcAft>
                <a:spcPts val="0"/>
              </a:spcAft>
              <a:buFont typeface="Wingdings" pitchFamily="2" charset="2"/>
              <a:buNone/>
              <a:defRPr/>
            </a:pPr>
            <a:r>
              <a:rPr lang="en-US" dirty="0"/>
              <a:t>Search Engines</a:t>
            </a:r>
          </a:p>
          <a:p>
            <a:pPr fontAlgn="auto">
              <a:lnSpc>
                <a:spcPct val="90000"/>
              </a:lnSpc>
              <a:spcAft>
                <a:spcPts val="0"/>
              </a:spcAft>
              <a:defRPr/>
            </a:pPr>
            <a:r>
              <a:rPr lang="en-US" dirty="0"/>
              <a:t>Caching and displaying small excerpts is fair use</a:t>
            </a:r>
          </a:p>
          <a:p>
            <a:pPr fontAlgn="auto">
              <a:lnSpc>
                <a:spcPct val="90000"/>
              </a:lnSpc>
              <a:spcAft>
                <a:spcPts val="0"/>
              </a:spcAft>
              <a:defRPr/>
            </a:pPr>
            <a:r>
              <a:rPr lang="en-US" dirty="0"/>
              <a:t>Creating and displaying thumbnail images is fair use</a:t>
            </a:r>
          </a:p>
          <a:p>
            <a:pPr fontAlgn="auto">
              <a:lnSpc>
                <a:spcPct val="90000"/>
              </a:lnSpc>
              <a:spcAft>
                <a:spcPts val="0"/>
              </a:spcAft>
              <a:defRPr/>
            </a:pPr>
            <a:r>
              <a:rPr lang="en-US" dirty="0"/>
              <a:t>Google negotiated licensing agreements with news services to copy and display headlines, excerpts, and photos.</a:t>
            </a:r>
          </a:p>
          <a:p>
            <a:pPr fontAlgn="auto">
              <a:lnSpc>
                <a:spcPct val="90000"/>
              </a:lnSpc>
              <a:spcAft>
                <a:spcPts val="0"/>
              </a:spcAft>
              <a:defRPr/>
            </a:pPr>
            <a:r>
              <a:rPr lang="en-US" dirty="0"/>
              <a:t>Trademarked search terms</a:t>
            </a:r>
          </a:p>
          <a:p>
            <a:endParaRPr lang="en-US" dirty="0"/>
          </a:p>
        </p:txBody>
      </p:sp>
    </p:spTree>
    <p:extLst>
      <p:ext uri="{BB962C8B-B14F-4D97-AF65-F5344CB8AC3E}">
        <p14:creationId xmlns:p14="http://schemas.microsoft.com/office/powerpoint/2010/main" val="42912277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about Books?</a:t>
            </a:r>
            <a:endParaRPr lang="en-US" dirty="0"/>
          </a:p>
        </p:txBody>
      </p:sp>
      <p:sp>
        <p:nvSpPr>
          <p:cNvPr id="3" name="Content Placeholder 2"/>
          <p:cNvSpPr>
            <a:spLocks noGrp="1"/>
          </p:cNvSpPr>
          <p:nvPr>
            <p:ph idx="1"/>
          </p:nvPr>
        </p:nvSpPr>
        <p:spPr/>
        <p:txBody>
          <a:bodyPr>
            <a:normAutofit lnSpcReduction="10000"/>
          </a:bodyPr>
          <a:lstStyle/>
          <a:p>
            <a:pPr marL="0" indent="0" fontAlgn="auto">
              <a:lnSpc>
                <a:spcPct val="90000"/>
              </a:lnSpc>
              <a:spcAft>
                <a:spcPts val="0"/>
              </a:spcAft>
              <a:buFont typeface="Wingdings" pitchFamily="2" charset="2"/>
              <a:buNone/>
              <a:defRPr/>
            </a:pPr>
            <a:r>
              <a:rPr lang="en-US" dirty="0"/>
              <a:t>Books Online</a:t>
            </a:r>
          </a:p>
          <a:p>
            <a:pPr fontAlgn="auto">
              <a:lnSpc>
                <a:spcPct val="90000"/>
              </a:lnSpc>
              <a:spcAft>
                <a:spcPts val="0"/>
              </a:spcAft>
              <a:defRPr/>
            </a:pPr>
            <a:r>
              <a:rPr lang="en-US" dirty="0"/>
              <a:t>Project Guttenberg digitizes books in the public domain</a:t>
            </a:r>
          </a:p>
          <a:p>
            <a:pPr fontAlgn="auto">
              <a:lnSpc>
                <a:spcPct val="90000"/>
              </a:lnSpc>
              <a:spcAft>
                <a:spcPts val="0"/>
              </a:spcAft>
              <a:defRPr/>
            </a:pPr>
            <a:r>
              <a:rPr lang="en-US" dirty="0"/>
              <a:t>Microsoft scanned millions of public domain books in University of California's library</a:t>
            </a:r>
          </a:p>
          <a:p>
            <a:pPr fontAlgn="auto">
              <a:lnSpc>
                <a:spcPct val="90000"/>
              </a:lnSpc>
              <a:spcAft>
                <a:spcPts val="0"/>
              </a:spcAft>
              <a:defRPr/>
            </a:pPr>
            <a:r>
              <a:rPr lang="en-US" dirty="0"/>
              <a:t>Google has scanned millions of books that are in the public domain and that are not; they display only excerpts from those still copyrighted</a:t>
            </a:r>
          </a:p>
          <a:p>
            <a:pPr fontAlgn="auto">
              <a:lnSpc>
                <a:spcPct val="90000"/>
              </a:lnSpc>
              <a:spcAft>
                <a:spcPts val="0"/>
              </a:spcAft>
              <a:defRPr/>
            </a:pPr>
            <a:r>
              <a:rPr lang="en-US" dirty="0"/>
              <a:t>Some court rulings favor search engines and information access; some favor content producers</a:t>
            </a:r>
          </a:p>
          <a:p>
            <a:endParaRPr lang="en-US" dirty="0"/>
          </a:p>
        </p:txBody>
      </p:sp>
    </p:spTree>
    <p:extLst>
      <p:ext uri="{BB962C8B-B14F-4D97-AF65-F5344CB8AC3E}">
        <p14:creationId xmlns:p14="http://schemas.microsoft.com/office/powerpoint/2010/main" val="15313082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Patents</a:t>
            </a:r>
            <a:endParaRPr lang="en-US" dirty="0"/>
          </a:p>
        </p:txBody>
      </p:sp>
      <p:sp>
        <p:nvSpPr>
          <p:cNvPr id="3" name="Content Placeholder 2"/>
          <p:cNvSpPr>
            <a:spLocks noGrp="1"/>
          </p:cNvSpPr>
          <p:nvPr>
            <p:ph idx="1"/>
          </p:nvPr>
        </p:nvSpPr>
        <p:spPr/>
        <p:txBody>
          <a:bodyPr/>
          <a:lstStyle/>
          <a:p>
            <a:pPr marL="0" indent="0" fontAlgn="auto">
              <a:spcAft>
                <a:spcPts val="0"/>
              </a:spcAft>
              <a:buFont typeface="Wingdings" pitchFamily="2" charset="2"/>
              <a:buNone/>
              <a:defRPr/>
            </a:pPr>
            <a:r>
              <a:rPr lang="en-US" dirty="0"/>
              <a:t>Patent decisions, confusion, and consequences</a:t>
            </a:r>
          </a:p>
          <a:p>
            <a:pPr fontAlgn="auto">
              <a:spcAft>
                <a:spcPts val="0"/>
              </a:spcAft>
              <a:defRPr/>
            </a:pPr>
            <a:r>
              <a:rPr lang="en-US" dirty="0"/>
              <a:t>Patents protect inventions by giving the inventor a monopoly for a specified time period.</a:t>
            </a:r>
          </a:p>
          <a:p>
            <a:pPr fontAlgn="auto">
              <a:spcAft>
                <a:spcPts val="0"/>
              </a:spcAft>
              <a:defRPr/>
            </a:pPr>
            <a:r>
              <a:rPr lang="en-US" dirty="0"/>
              <a:t>Laws of nature and mathematical formulas cannot be patented.</a:t>
            </a:r>
          </a:p>
          <a:p>
            <a:pPr fontAlgn="auto">
              <a:spcAft>
                <a:spcPts val="0"/>
              </a:spcAft>
              <a:defRPr/>
            </a:pPr>
            <a:r>
              <a:rPr lang="en-US" dirty="0"/>
              <a:t>Obvious inventions or methods cannot be patented.</a:t>
            </a:r>
          </a:p>
          <a:p>
            <a:endParaRPr lang="en-US" dirty="0"/>
          </a:p>
        </p:txBody>
      </p:sp>
    </p:spTree>
    <p:extLst>
      <p:ext uri="{BB962C8B-B14F-4D97-AF65-F5344CB8AC3E}">
        <p14:creationId xmlns:p14="http://schemas.microsoft.com/office/powerpoint/2010/main" val="37212303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a:t>
            </a:r>
            <a:endParaRPr lang="en-US" dirty="0"/>
          </a:p>
        </p:txBody>
      </p:sp>
      <p:sp>
        <p:nvSpPr>
          <p:cNvPr id="3" name="Content Placeholder 2"/>
          <p:cNvSpPr>
            <a:spLocks noGrp="1"/>
          </p:cNvSpPr>
          <p:nvPr>
            <p:ph idx="1"/>
          </p:nvPr>
        </p:nvSpPr>
        <p:spPr/>
        <p:txBody>
          <a:bodyPr/>
          <a:lstStyle/>
          <a:p>
            <a:pPr fontAlgn="auto">
              <a:spcAft>
                <a:spcPts val="0"/>
              </a:spcAft>
              <a:defRPr/>
            </a:pPr>
            <a:r>
              <a:rPr lang="en-US" dirty="0" smtClean="0"/>
              <a:t>What is Intellectual Property</a:t>
            </a:r>
            <a:endParaRPr lang="en-US" dirty="0"/>
          </a:p>
          <a:p>
            <a:pPr fontAlgn="auto">
              <a:spcAft>
                <a:spcPts val="0"/>
              </a:spcAft>
              <a:defRPr/>
            </a:pPr>
            <a:r>
              <a:rPr lang="en-US" dirty="0"/>
              <a:t>Reponses to Copyright Infringement</a:t>
            </a:r>
          </a:p>
          <a:p>
            <a:pPr fontAlgn="auto">
              <a:spcAft>
                <a:spcPts val="0"/>
              </a:spcAft>
              <a:defRPr/>
            </a:pPr>
            <a:r>
              <a:rPr lang="en-US" dirty="0"/>
              <a:t>Search Engines and Online Libraries</a:t>
            </a:r>
          </a:p>
          <a:p>
            <a:pPr fontAlgn="auto">
              <a:spcAft>
                <a:spcPts val="0"/>
              </a:spcAft>
              <a:defRPr/>
            </a:pPr>
            <a:r>
              <a:rPr lang="en-US" dirty="0"/>
              <a:t>Free Software</a:t>
            </a:r>
          </a:p>
          <a:p>
            <a:pPr fontAlgn="auto">
              <a:spcAft>
                <a:spcPts val="0"/>
              </a:spcAft>
              <a:defRPr/>
            </a:pPr>
            <a:r>
              <a:rPr lang="en-US" dirty="0"/>
              <a:t>Patents for Inventions in Software</a:t>
            </a:r>
          </a:p>
          <a:p>
            <a:endParaRPr lang="en-US" dirty="0"/>
          </a:p>
        </p:txBody>
      </p:sp>
    </p:spTree>
    <p:extLst>
      <p:ext uri="{BB962C8B-B14F-4D97-AF65-F5344CB8AC3E}">
        <p14:creationId xmlns:p14="http://schemas.microsoft.com/office/powerpoint/2010/main" val="21698369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Intellectual Property Definition</a:t>
            </a:r>
            <a:endParaRPr lang="en-US" dirty="0"/>
          </a:p>
        </p:txBody>
      </p:sp>
      <p:sp>
        <p:nvSpPr>
          <p:cNvPr id="3" name="Content Placeholder 2"/>
          <p:cNvSpPr>
            <a:spLocks noGrp="1"/>
          </p:cNvSpPr>
          <p:nvPr>
            <p:ph idx="1"/>
          </p:nvPr>
        </p:nvSpPr>
        <p:spPr/>
        <p:txBody>
          <a:bodyPr/>
          <a:lstStyle/>
          <a:p>
            <a:pPr fontAlgn="auto">
              <a:lnSpc>
                <a:spcPct val="90000"/>
              </a:lnSpc>
              <a:spcAft>
                <a:spcPts val="0"/>
              </a:spcAft>
              <a:buFontTx/>
              <a:buNone/>
              <a:defRPr/>
            </a:pPr>
            <a:r>
              <a:rPr lang="en-US" dirty="0"/>
              <a:t>What is Intellectual Property?</a:t>
            </a:r>
          </a:p>
          <a:p>
            <a:pPr fontAlgn="auto">
              <a:lnSpc>
                <a:spcPct val="90000"/>
              </a:lnSpc>
              <a:spcAft>
                <a:spcPts val="0"/>
              </a:spcAft>
              <a:defRPr/>
            </a:pPr>
            <a:r>
              <a:rPr lang="en-US" dirty="0"/>
              <a:t>The intangible creative work, not its particular physical form</a:t>
            </a:r>
          </a:p>
          <a:p>
            <a:pPr fontAlgn="auto">
              <a:lnSpc>
                <a:spcPct val="90000"/>
              </a:lnSpc>
              <a:spcAft>
                <a:spcPts val="0"/>
              </a:spcAft>
              <a:defRPr/>
            </a:pPr>
            <a:r>
              <a:rPr lang="en-US" dirty="0"/>
              <a:t>Value of intelligence and artistic work comes from creativity, ideas, research, skills, labor, non-material efforts and attributes the creator provides</a:t>
            </a:r>
          </a:p>
          <a:p>
            <a:pPr fontAlgn="auto">
              <a:lnSpc>
                <a:spcPct val="90000"/>
              </a:lnSpc>
              <a:spcAft>
                <a:spcPts val="0"/>
              </a:spcAft>
              <a:defRPr/>
            </a:pPr>
            <a:r>
              <a:rPr lang="en-US" dirty="0"/>
              <a:t>Protected by copyright and patent law</a:t>
            </a:r>
          </a:p>
          <a:p>
            <a:endParaRPr lang="en-US" dirty="0"/>
          </a:p>
        </p:txBody>
      </p:sp>
    </p:spTree>
    <p:extLst>
      <p:ext uri="{BB962C8B-B14F-4D97-AF65-F5344CB8AC3E}">
        <p14:creationId xmlns:p14="http://schemas.microsoft.com/office/powerpoint/2010/main" val="19500295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Copyright</a:t>
            </a:r>
            <a:endParaRPr lang="en-US" dirty="0"/>
          </a:p>
        </p:txBody>
      </p:sp>
      <p:sp>
        <p:nvSpPr>
          <p:cNvPr id="3" name="Content Placeholder 2"/>
          <p:cNvSpPr>
            <a:spLocks noGrp="1"/>
          </p:cNvSpPr>
          <p:nvPr>
            <p:ph idx="1"/>
          </p:nvPr>
        </p:nvSpPr>
        <p:spPr/>
        <p:txBody>
          <a:bodyPr>
            <a:normAutofit fontScale="92500" lnSpcReduction="10000"/>
          </a:bodyPr>
          <a:lstStyle/>
          <a:p>
            <a:pPr fontAlgn="auto">
              <a:lnSpc>
                <a:spcPct val="90000"/>
              </a:lnSpc>
              <a:spcAft>
                <a:spcPts val="0"/>
              </a:spcAft>
              <a:defRPr/>
            </a:pPr>
            <a:r>
              <a:rPr lang="en-US" sz="2800" dirty="0"/>
              <a:t>U.S copyright Law (Title 17 of U.S. Code) gives copyright holder following exclusive rights:</a:t>
            </a:r>
          </a:p>
          <a:p>
            <a:pPr lvl="1" fontAlgn="auto">
              <a:lnSpc>
                <a:spcPct val="90000"/>
              </a:lnSpc>
              <a:spcAft>
                <a:spcPts val="0"/>
              </a:spcAft>
              <a:defRPr/>
            </a:pPr>
            <a:r>
              <a:rPr lang="en-US" sz="2600" dirty="0"/>
              <a:t>To make copies</a:t>
            </a:r>
          </a:p>
          <a:p>
            <a:pPr lvl="1" fontAlgn="auto">
              <a:lnSpc>
                <a:spcPct val="90000"/>
              </a:lnSpc>
              <a:spcAft>
                <a:spcPts val="0"/>
              </a:spcAft>
              <a:defRPr/>
            </a:pPr>
            <a:r>
              <a:rPr lang="en-US" sz="2600" dirty="0"/>
              <a:t>To produce derivative works, such as translations into other languages or movies based on books</a:t>
            </a:r>
          </a:p>
          <a:p>
            <a:pPr lvl="1" fontAlgn="auto">
              <a:lnSpc>
                <a:spcPct val="90000"/>
              </a:lnSpc>
              <a:spcAft>
                <a:spcPts val="0"/>
              </a:spcAft>
              <a:defRPr/>
            </a:pPr>
            <a:r>
              <a:rPr lang="en-US" sz="2600" dirty="0"/>
              <a:t>To distribute copies</a:t>
            </a:r>
          </a:p>
          <a:p>
            <a:pPr lvl="1" fontAlgn="auto">
              <a:lnSpc>
                <a:spcPct val="90000"/>
              </a:lnSpc>
              <a:spcAft>
                <a:spcPts val="0"/>
              </a:spcAft>
              <a:defRPr/>
            </a:pPr>
            <a:r>
              <a:rPr lang="en-US" sz="2600" dirty="0"/>
              <a:t>To perform the work in public (e.g. music, plays)</a:t>
            </a:r>
          </a:p>
          <a:p>
            <a:pPr lvl="1" fontAlgn="auto">
              <a:lnSpc>
                <a:spcPct val="90000"/>
              </a:lnSpc>
              <a:spcAft>
                <a:spcPts val="0"/>
              </a:spcAft>
              <a:defRPr/>
            </a:pPr>
            <a:r>
              <a:rPr lang="en-US" sz="2600" dirty="0"/>
              <a:t>To display the work in public (e.g. artwork, movies, computer games, video on a Web site)</a:t>
            </a:r>
          </a:p>
          <a:p>
            <a:endParaRPr lang="en-US" dirty="0"/>
          </a:p>
        </p:txBody>
      </p:sp>
    </p:spTree>
    <p:extLst>
      <p:ext uri="{BB962C8B-B14F-4D97-AF65-F5344CB8AC3E}">
        <p14:creationId xmlns:p14="http://schemas.microsoft.com/office/powerpoint/2010/main" val="39723580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 to Protect Copyrights</a:t>
            </a:r>
            <a:endParaRPr lang="en-US" dirty="0"/>
          </a:p>
        </p:txBody>
      </p:sp>
      <p:sp>
        <p:nvSpPr>
          <p:cNvPr id="3" name="Content Placeholder 2"/>
          <p:cNvSpPr>
            <a:spLocks noGrp="1"/>
          </p:cNvSpPr>
          <p:nvPr>
            <p:ph idx="1"/>
          </p:nvPr>
        </p:nvSpPr>
        <p:spPr/>
        <p:txBody>
          <a:bodyPr>
            <a:normAutofit lnSpcReduction="10000"/>
          </a:bodyPr>
          <a:lstStyle/>
          <a:p>
            <a:pPr fontAlgn="auto">
              <a:lnSpc>
                <a:spcPct val="90000"/>
              </a:lnSpc>
              <a:spcAft>
                <a:spcPts val="0"/>
              </a:spcAft>
              <a:defRPr/>
            </a:pPr>
            <a:r>
              <a:rPr lang="en-US" dirty="0"/>
              <a:t>Digital technology and the Internet make copyright infringement easier and cheaper.</a:t>
            </a:r>
          </a:p>
          <a:p>
            <a:pPr fontAlgn="auto">
              <a:lnSpc>
                <a:spcPct val="90000"/>
              </a:lnSpc>
              <a:spcAft>
                <a:spcPts val="0"/>
              </a:spcAft>
              <a:defRPr/>
            </a:pPr>
            <a:r>
              <a:rPr lang="en-US" dirty="0"/>
              <a:t>New compression technologies make copying large files (e.g. graphics, video and audio files) feasible.</a:t>
            </a:r>
          </a:p>
          <a:p>
            <a:pPr fontAlgn="auto">
              <a:lnSpc>
                <a:spcPct val="90000"/>
              </a:lnSpc>
              <a:spcAft>
                <a:spcPts val="0"/>
              </a:spcAft>
              <a:defRPr/>
            </a:pPr>
            <a:r>
              <a:rPr lang="en-US" dirty="0"/>
              <a:t>Search engines make finding material easier.</a:t>
            </a:r>
          </a:p>
          <a:p>
            <a:pPr fontAlgn="auto">
              <a:lnSpc>
                <a:spcPct val="90000"/>
              </a:lnSpc>
              <a:spcAft>
                <a:spcPts val="0"/>
              </a:spcAft>
              <a:defRPr/>
            </a:pPr>
            <a:r>
              <a:rPr lang="en-US" dirty="0"/>
              <a:t>Peer-to-peer technology makes transferring and sharing files easier.</a:t>
            </a:r>
          </a:p>
          <a:p>
            <a:r>
              <a:rPr lang="en-US" dirty="0"/>
              <a:t>Broadband connections make transferring files easier and enable streaming video.</a:t>
            </a:r>
          </a:p>
          <a:p>
            <a:endParaRPr lang="en-US" dirty="0"/>
          </a:p>
        </p:txBody>
      </p:sp>
    </p:spTree>
    <p:extLst>
      <p:ext uri="{BB962C8B-B14F-4D97-AF65-F5344CB8AC3E}">
        <p14:creationId xmlns:p14="http://schemas.microsoft.com/office/powerpoint/2010/main" val="3853925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 continued</a:t>
            </a:r>
            <a:endParaRPr lang="en-US" dirty="0"/>
          </a:p>
        </p:txBody>
      </p:sp>
      <p:sp>
        <p:nvSpPr>
          <p:cNvPr id="3" name="Content Placeholder 2"/>
          <p:cNvSpPr>
            <a:spLocks noGrp="1"/>
          </p:cNvSpPr>
          <p:nvPr>
            <p:ph idx="1"/>
          </p:nvPr>
        </p:nvSpPr>
        <p:spPr/>
        <p:txBody>
          <a:bodyPr/>
          <a:lstStyle/>
          <a:p>
            <a:pPr fontAlgn="auto">
              <a:lnSpc>
                <a:spcPct val="90000"/>
              </a:lnSpc>
              <a:spcAft>
                <a:spcPts val="0"/>
              </a:spcAft>
              <a:defRPr/>
            </a:pPr>
            <a:r>
              <a:rPr lang="en-US" dirty="0"/>
              <a:t>Miniaturization of cameras and other equipment enable audience members to record and transmit events.</a:t>
            </a:r>
          </a:p>
          <a:p>
            <a:pPr fontAlgn="auto">
              <a:lnSpc>
                <a:spcPct val="90000"/>
              </a:lnSpc>
              <a:spcAft>
                <a:spcPts val="0"/>
              </a:spcAft>
              <a:defRPr/>
            </a:pPr>
            <a:r>
              <a:rPr lang="en-US" dirty="0"/>
              <a:t>Scanners allow us to change the media of a copyrighted work, converting printed text, photos, and artwork to electronic form.</a:t>
            </a:r>
          </a:p>
          <a:p>
            <a:pPr fontAlgn="auto">
              <a:lnSpc>
                <a:spcPct val="90000"/>
              </a:lnSpc>
              <a:spcAft>
                <a:spcPts val="0"/>
              </a:spcAft>
              <a:defRPr/>
            </a:pPr>
            <a:r>
              <a:rPr lang="en-US" dirty="0"/>
              <a:t>New tools allow us to modify graphics, video and audio files to make derivative works.</a:t>
            </a:r>
          </a:p>
          <a:p>
            <a:endParaRPr lang="en-US" dirty="0"/>
          </a:p>
        </p:txBody>
      </p:sp>
    </p:spTree>
    <p:extLst>
      <p:ext uri="{BB962C8B-B14F-4D97-AF65-F5344CB8AC3E}">
        <p14:creationId xmlns:p14="http://schemas.microsoft.com/office/powerpoint/2010/main" val="4983378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Long has Copyright Been Around??</a:t>
            </a:r>
            <a:endParaRPr lang="en-US" dirty="0"/>
          </a:p>
        </p:txBody>
      </p:sp>
      <p:sp>
        <p:nvSpPr>
          <p:cNvPr id="3" name="Content Placeholder 2"/>
          <p:cNvSpPr>
            <a:spLocks noGrp="1"/>
          </p:cNvSpPr>
          <p:nvPr>
            <p:ph idx="1"/>
          </p:nvPr>
        </p:nvSpPr>
        <p:spPr/>
        <p:txBody>
          <a:bodyPr>
            <a:normAutofit lnSpcReduction="10000"/>
          </a:bodyPr>
          <a:lstStyle/>
          <a:p>
            <a:pPr fontAlgn="auto">
              <a:lnSpc>
                <a:spcPct val="90000"/>
              </a:lnSpc>
              <a:spcAft>
                <a:spcPts val="0"/>
              </a:spcAft>
              <a:defRPr/>
            </a:pPr>
            <a:r>
              <a:rPr lang="en-US" dirty="0"/>
              <a:t>1790 first copyright law passed</a:t>
            </a:r>
          </a:p>
          <a:p>
            <a:pPr fontAlgn="auto">
              <a:lnSpc>
                <a:spcPct val="90000"/>
              </a:lnSpc>
              <a:spcAft>
                <a:spcPts val="0"/>
              </a:spcAft>
              <a:defRPr/>
            </a:pPr>
            <a:r>
              <a:rPr lang="en-US" dirty="0"/>
              <a:t>1909 Copyright Act of 1909 defined an unauthorized copy as a form that could be seen and read visually</a:t>
            </a:r>
          </a:p>
          <a:p>
            <a:pPr fontAlgn="auto">
              <a:lnSpc>
                <a:spcPct val="90000"/>
              </a:lnSpc>
              <a:spcAft>
                <a:spcPts val="0"/>
              </a:spcAft>
              <a:defRPr/>
            </a:pPr>
            <a:r>
              <a:rPr lang="en-US" dirty="0"/>
              <a:t>1976 and 1980 copyright law revised to include software and databases that exhibit "authorship" (original expression of ideas), included the "Fair Use Doctrine"</a:t>
            </a:r>
          </a:p>
          <a:p>
            <a:pPr fontAlgn="auto">
              <a:lnSpc>
                <a:spcPct val="90000"/>
              </a:lnSpc>
              <a:spcAft>
                <a:spcPts val="0"/>
              </a:spcAft>
              <a:defRPr/>
            </a:pPr>
            <a:r>
              <a:rPr lang="en-US" dirty="0"/>
              <a:t>1982 high-volume copying became a felony</a:t>
            </a:r>
          </a:p>
          <a:p>
            <a:pPr fontAlgn="auto">
              <a:lnSpc>
                <a:spcPct val="90000"/>
              </a:lnSpc>
              <a:spcAft>
                <a:spcPts val="0"/>
              </a:spcAft>
              <a:defRPr/>
            </a:pPr>
            <a:r>
              <a:rPr lang="en-US" dirty="0"/>
              <a:t>1992 making multiple copies for commercial advantage and private gain became a felony</a:t>
            </a:r>
          </a:p>
          <a:p>
            <a:endParaRPr lang="en-US" dirty="0"/>
          </a:p>
        </p:txBody>
      </p:sp>
    </p:spTree>
    <p:extLst>
      <p:ext uri="{BB962C8B-B14F-4D97-AF65-F5344CB8AC3E}">
        <p14:creationId xmlns:p14="http://schemas.microsoft.com/office/powerpoint/2010/main" val="26723577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Laws</a:t>
            </a:r>
            <a:endParaRPr lang="en-US" dirty="0"/>
          </a:p>
        </p:txBody>
      </p:sp>
      <p:sp>
        <p:nvSpPr>
          <p:cNvPr id="3" name="Content Placeholder 2"/>
          <p:cNvSpPr>
            <a:spLocks noGrp="1"/>
          </p:cNvSpPr>
          <p:nvPr>
            <p:ph idx="1"/>
          </p:nvPr>
        </p:nvSpPr>
        <p:spPr/>
        <p:txBody>
          <a:bodyPr>
            <a:normAutofit fontScale="92500"/>
          </a:bodyPr>
          <a:lstStyle/>
          <a:p>
            <a:pPr fontAlgn="auto">
              <a:lnSpc>
                <a:spcPct val="80000"/>
              </a:lnSpc>
              <a:spcAft>
                <a:spcPts val="0"/>
              </a:spcAft>
              <a:defRPr/>
            </a:pPr>
            <a:r>
              <a:rPr lang="en-US" dirty="0"/>
              <a:t>1997 No Electronic Theft Act made it a felony to willfully infringe copyright by reproducing or distributing one or more copies of copyrighted work with a total value of more than $1,000 within a six-month period </a:t>
            </a:r>
          </a:p>
          <a:p>
            <a:pPr fontAlgn="auto">
              <a:lnSpc>
                <a:spcPct val="80000"/>
              </a:lnSpc>
              <a:spcAft>
                <a:spcPts val="0"/>
              </a:spcAft>
              <a:defRPr/>
            </a:pPr>
            <a:r>
              <a:rPr lang="en-US" dirty="0"/>
              <a:t>1998 Digital Millennium Copyright Act (DMCA) prohibits making, distributing or using tools to circumvent technological copyright protection systems and included protection from some copyright lawsuits for Web sites where users post material</a:t>
            </a:r>
          </a:p>
          <a:p>
            <a:pPr fontAlgn="auto">
              <a:lnSpc>
                <a:spcPct val="80000"/>
              </a:lnSpc>
              <a:spcAft>
                <a:spcPts val="0"/>
              </a:spcAft>
              <a:defRPr/>
            </a:pPr>
            <a:r>
              <a:rPr lang="en-US" dirty="0"/>
              <a:t>2005 Congress made it a felony to record a movie in a movie theater</a:t>
            </a:r>
          </a:p>
          <a:p>
            <a:endParaRPr lang="en-US" dirty="0"/>
          </a:p>
        </p:txBody>
      </p:sp>
    </p:spTree>
    <p:extLst>
      <p:ext uri="{BB962C8B-B14F-4D97-AF65-F5344CB8AC3E}">
        <p14:creationId xmlns:p14="http://schemas.microsoft.com/office/powerpoint/2010/main" val="1274854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Fair Use</a:t>
            </a:r>
            <a:endParaRPr lang="en-US" dirty="0"/>
          </a:p>
        </p:txBody>
      </p:sp>
      <p:sp>
        <p:nvSpPr>
          <p:cNvPr id="3" name="Content Placeholder 2"/>
          <p:cNvSpPr>
            <a:spLocks noGrp="1"/>
          </p:cNvSpPr>
          <p:nvPr>
            <p:ph idx="1"/>
          </p:nvPr>
        </p:nvSpPr>
        <p:spPr/>
        <p:txBody>
          <a:bodyPr>
            <a:normAutofit fontScale="92500"/>
          </a:bodyPr>
          <a:lstStyle/>
          <a:p>
            <a:pPr fontAlgn="auto">
              <a:lnSpc>
                <a:spcPct val="80000"/>
              </a:lnSpc>
              <a:spcAft>
                <a:spcPts val="0"/>
              </a:spcAft>
              <a:buFontTx/>
              <a:buNone/>
              <a:defRPr/>
            </a:pPr>
            <a:r>
              <a:rPr lang="en-US" sz="2800" dirty="0"/>
              <a:t>Fair Use Doctrine</a:t>
            </a:r>
          </a:p>
          <a:p>
            <a:pPr fontAlgn="auto">
              <a:lnSpc>
                <a:spcPct val="80000"/>
              </a:lnSpc>
              <a:spcAft>
                <a:spcPts val="0"/>
              </a:spcAft>
              <a:defRPr/>
            </a:pPr>
            <a:r>
              <a:rPr lang="en-US" dirty="0"/>
              <a:t>Four factors considered</a:t>
            </a:r>
          </a:p>
          <a:p>
            <a:pPr lvl="1" fontAlgn="auto">
              <a:lnSpc>
                <a:spcPct val="80000"/>
              </a:lnSpc>
              <a:spcAft>
                <a:spcPts val="0"/>
              </a:spcAft>
              <a:defRPr/>
            </a:pPr>
            <a:r>
              <a:rPr lang="en-US" sz="2400" dirty="0"/>
              <a:t>Purpose and nature of use – commercial (less likely) or nonprofit purposes</a:t>
            </a:r>
          </a:p>
          <a:p>
            <a:pPr lvl="1" fontAlgn="auto">
              <a:lnSpc>
                <a:spcPct val="80000"/>
              </a:lnSpc>
              <a:spcAft>
                <a:spcPts val="0"/>
              </a:spcAft>
              <a:defRPr/>
            </a:pPr>
            <a:r>
              <a:rPr lang="en-US" sz="2400" dirty="0"/>
              <a:t>Nature of the copyrighted work</a:t>
            </a:r>
          </a:p>
          <a:p>
            <a:pPr lvl="1" fontAlgn="auto">
              <a:lnSpc>
                <a:spcPct val="80000"/>
              </a:lnSpc>
              <a:spcAft>
                <a:spcPts val="0"/>
              </a:spcAft>
              <a:defRPr/>
            </a:pPr>
            <a:r>
              <a:rPr lang="en-US" sz="2400" dirty="0"/>
              <a:t>Amount and significance of portion used</a:t>
            </a:r>
          </a:p>
          <a:p>
            <a:pPr lvl="1" fontAlgn="auto">
              <a:lnSpc>
                <a:spcPct val="80000"/>
              </a:lnSpc>
              <a:spcAft>
                <a:spcPts val="0"/>
              </a:spcAft>
              <a:defRPr/>
            </a:pPr>
            <a:r>
              <a:rPr lang="en-US" sz="2400" dirty="0"/>
              <a:t>Effect of use on potential market or value of the copyright work (will it reduce sales of work?)</a:t>
            </a:r>
          </a:p>
          <a:p>
            <a:pPr fontAlgn="auto">
              <a:lnSpc>
                <a:spcPct val="80000"/>
              </a:lnSpc>
              <a:spcAft>
                <a:spcPts val="0"/>
              </a:spcAft>
              <a:defRPr/>
            </a:pPr>
            <a:r>
              <a:rPr lang="en-US" dirty="0"/>
              <a:t>No single factor alone determines</a:t>
            </a:r>
          </a:p>
          <a:p>
            <a:pPr fontAlgn="auto">
              <a:lnSpc>
                <a:spcPct val="80000"/>
              </a:lnSpc>
              <a:spcAft>
                <a:spcPts val="0"/>
              </a:spcAft>
              <a:defRPr/>
            </a:pPr>
            <a:r>
              <a:rPr lang="en-US" dirty="0"/>
              <a:t>Not all factors given equal weight, varies by circumstance</a:t>
            </a:r>
          </a:p>
          <a:p>
            <a:endParaRPr lang="en-US" dirty="0"/>
          </a:p>
        </p:txBody>
      </p:sp>
    </p:spTree>
    <p:extLst>
      <p:ext uri="{BB962C8B-B14F-4D97-AF65-F5344CB8AC3E}">
        <p14:creationId xmlns:p14="http://schemas.microsoft.com/office/powerpoint/2010/main" val="249727073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12</TotalTime>
  <Words>943</Words>
  <Application>Microsoft Office PowerPoint</Application>
  <PresentationFormat>On-screen Show (4:3)</PresentationFormat>
  <Paragraphs>92</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Garamond</vt:lpstr>
      <vt:lpstr>Wingdings</vt:lpstr>
      <vt:lpstr>Organic</vt:lpstr>
      <vt:lpstr>Module 4</vt:lpstr>
      <vt:lpstr>Topics</vt:lpstr>
      <vt:lpstr>Intellectual Property Definition</vt:lpstr>
      <vt:lpstr>Copyright</vt:lpstr>
      <vt:lpstr>Problems to Protect Copyrights</vt:lpstr>
      <vt:lpstr>Problems continued</vt:lpstr>
      <vt:lpstr>How Long has Copyright Been Around??</vt:lpstr>
      <vt:lpstr>More Laws</vt:lpstr>
      <vt:lpstr>What is Fair Use</vt:lpstr>
      <vt:lpstr>Cases tried for Fair Use</vt:lpstr>
      <vt:lpstr>Gaming &amp; Fair Use</vt:lpstr>
      <vt:lpstr>Music &amp; Copyright</vt:lpstr>
      <vt:lpstr>File Sharing &amp; Fair Use</vt:lpstr>
      <vt:lpstr>DRM – Digital Rights Management</vt:lpstr>
      <vt:lpstr>Searching</vt:lpstr>
      <vt:lpstr>What about Books?</vt:lpstr>
      <vt:lpstr>Patents</vt:lpstr>
    </vt:vector>
  </TitlesOfParts>
  <Company>Kennesaw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4</dc:title>
  <dc:creator>Rebecca Rutherfoord</dc:creator>
  <cp:lastModifiedBy>Rebecca Rutherfoord</cp:lastModifiedBy>
  <cp:revision>2</cp:revision>
  <dcterms:created xsi:type="dcterms:W3CDTF">2017-07-20T21:22:00Z</dcterms:created>
  <dcterms:modified xsi:type="dcterms:W3CDTF">2017-07-20T21:34:42Z</dcterms:modified>
</cp:coreProperties>
</file>